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ppt" ContentType="application/vnd.ms-powerpoi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 id="2147483792" r:id="rId2"/>
  </p:sldMasterIdLst>
  <p:notesMasterIdLst>
    <p:notesMasterId r:id="rId28"/>
  </p:notesMasterIdLst>
  <p:sldIdLst>
    <p:sldId id="256" r:id="rId3"/>
    <p:sldId id="257" r:id="rId4"/>
    <p:sldId id="258" r:id="rId5"/>
    <p:sldId id="259" r:id="rId6"/>
    <p:sldId id="260" r:id="rId7"/>
    <p:sldId id="261" r:id="rId8"/>
    <p:sldId id="262" r:id="rId9"/>
    <p:sldId id="263" r:id="rId10"/>
    <p:sldId id="285" r:id="rId11"/>
    <p:sldId id="272" r:id="rId12"/>
    <p:sldId id="274" r:id="rId13"/>
    <p:sldId id="283" r:id="rId14"/>
    <p:sldId id="286" r:id="rId15"/>
    <p:sldId id="266" r:id="rId16"/>
    <p:sldId id="284" r:id="rId17"/>
    <p:sldId id="264" r:id="rId18"/>
    <p:sldId id="273" r:id="rId19"/>
    <p:sldId id="267" r:id="rId20"/>
    <p:sldId id="269" r:id="rId21"/>
    <p:sldId id="271" r:id="rId22"/>
    <p:sldId id="277" r:id="rId23"/>
    <p:sldId id="279" r:id="rId24"/>
    <p:sldId id="275" r:id="rId25"/>
    <p:sldId id="281" r:id="rId26"/>
    <p:sldId id="280"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39" autoAdjust="0"/>
  </p:normalViewPr>
  <p:slideViewPr>
    <p:cSldViewPr>
      <p:cViewPr varScale="1">
        <p:scale>
          <a:sx n="90" d="100"/>
          <a:sy n="90" d="100"/>
        </p:scale>
        <p:origin x="100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912E5-01D1-4A94-890C-12C74931CCD6}" type="datetimeFigureOut">
              <a:rPr lang="en-IN" smtClean="0"/>
              <a:t>25-10-2018</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C4332-744C-481E-A825-6E0D70AFCD83}" type="slidenum">
              <a:rPr lang="en-IN" smtClean="0"/>
              <a:t>‹#›</a:t>
            </a:fld>
            <a:endParaRPr lang="en-IN"/>
          </a:p>
        </p:txBody>
      </p:sp>
    </p:spTree>
    <p:extLst>
      <p:ext uri="{BB962C8B-B14F-4D97-AF65-F5344CB8AC3E}">
        <p14:creationId xmlns:p14="http://schemas.microsoft.com/office/powerpoint/2010/main" val="116616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5BC4332-744C-481E-A825-6E0D70AFCD83}" type="slidenum">
              <a:rPr lang="en-IN" smtClean="0"/>
              <a:t>9</a:t>
            </a:fld>
            <a:endParaRPr lang="en-IN"/>
          </a:p>
        </p:txBody>
      </p:sp>
    </p:spTree>
    <p:extLst>
      <p:ext uri="{BB962C8B-B14F-4D97-AF65-F5344CB8AC3E}">
        <p14:creationId xmlns:p14="http://schemas.microsoft.com/office/powerpoint/2010/main" val="2879758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5BC4332-744C-481E-A825-6E0D70AFCD83}" type="slidenum">
              <a:rPr lang="en-IN" smtClean="0"/>
              <a:t>15</a:t>
            </a:fld>
            <a:endParaRPr lang="en-IN"/>
          </a:p>
        </p:txBody>
      </p:sp>
    </p:spTree>
    <p:extLst>
      <p:ext uri="{BB962C8B-B14F-4D97-AF65-F5344CB8AC3E}">
        <p14:creationId xmlns:p14="http://schemas.microsoft.com/office/powerpoint/2010/main" val="1200835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BAE13E1-9FA8-481C-BD9A-1EBC54EA8A7C}"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E27C5-23FD-437C-B9FC-9104AB6B3BD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AE13E1-9FA8-481C-BD9A-1EBC54EA8A7C}"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E27C5-23FD-437C-B9FC-9104AB6B3B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AE13E1-9FA8-481C-BD9A-1EBC54EA8A7C}"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E27C5-23FD-437C-B9FC-9104AB6B3BD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604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6161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1606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8783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4447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80451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153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672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AE13E1-9FA8-481C-BD9A-1EBC54EA8A7C}"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E27C5-23FD-437C-B9FC-9104AB6B3BDE}"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92054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35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264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BBAE13E1-9FA8-481C-BD9A-1EBC54EA8A7C}"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E27C5-23FD-437C-B9FC-9104AB6B3BD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AE13E1-9FA8-481C-BD9A-1EBC54EA8A7C}"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E27C5-23FD-437C-B9FC-9104AB6B3BDE}"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AE13E1-9FA8-481C-BD9A-1EBC54EA8A7C}" type="datetimeFigureOut">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7E27C5-23FD-437C-B9FC-9104AB6B3B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AE13E1-9FA8-481C-BD9A-1EBC54EA8A7C}"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7E27C5-23FD-437C-B9FC-9104AB6B3B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AE13E1-9FA8-481C-BD9A-1EBC54EA8A7C}" type="datetimeFigureOut">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7E27C5-23FD-437C-B9FC-9104AB6B3B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BBAE13E1-9FA8-481C-BD9A-1EBC54EA8A7C}" type="datetimeFigureOut">
              <a:rPr lang="en-US" smtClean="0"/>
              <a:t>10/25/2018</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E17E27C5-23FD-437C-B9FC-9104AB6B3BD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AE13E1-9FA8-481C-BD9A-1EBC54EA8A7C}"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E27C5-23FD-437C-B9FC-9104AB6B3BD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BBAE13E1-9FA8-481C-BD9A-1EBC54EA8A7C}" type="datetimeFigureOut">
              <a:rPr lang="en-US" smtClean="0"/>
              <a:t>10/25/2018</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E17E27C5-23FD-437C-B9FC-9104AB6B3BD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10/25/2018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423975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Orchids%20and%20Dandelions.pptx"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oleObject" Target="../embeddings/Microsoft_PowerPoint_97-2003_Presentation1.ppt"/><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Orchids and Dandelions</a:t>
            </a:r>
            <a:br>
              <a:rPr lang="en-US" dirty="0" smtClean="0"/>
            </a:br>
            <a:r>
              <a:rPr lang="en-US" dirty="0" smtClean="0"/>
              <a:t>Williams Syndrome</a:t>
            </a:r>
            <a:endParaRPr lang="en-US" dirty="0"/>
          </a:p>
        </p:txBody>
      </p:sp>
      <p:sp>
        <p:nvSpPr>
          <p:cNvPr id="3" name="Subtitle 2"/>
          <p:cNvSpPr>
            <a:spLocks noGrp="1"/>
          </p:cNvSpPr>
          <p:nvPr>
            <p:ph type="subTitle" idx="1"/>
          </p:nvPr>
        </p:nvSpPr>
        <p:spPr>
          <a:xfrm>
            <a:off x="3048000" y="4572000"/>
            <a:ext cx="6096000" cy="1828800"/>
          </a:xfrm>
        </p:spPr>
        <p:txBody>
          <a:bodyPr>
            <a:normAutofit fontScale="92500"/>
          </a:bodyPr>
          <a:lstStyle/>
          <a:p>
            <a:endParaRPr lang="en-US" dirty="0" smtClean="0"/>
          </a:p>
          <a:p>
            <a:r>
              <a:rPr lang="en-US" sz="2000" b="1" dirty="0" smtClean="0"/>
              <a:t>Science of Happiness </a:t>
            </a:r>
          </a:p>
          <a:p>
            <a:r>
              <a:rPr lang="en-US" sz="2000" b="1" dirty="0" smtClean="0"/>
              <a:t>IIT-Kharagpur</a:t>
            </a:r>
          </a:p>
          <a:p>
            <a:endParaRPr lang="en-US" sz="2000" b="1" dirty="0" smtClean="0"/>
          </a:p>
          <a:p>
            <a:r>
              <a:rPr lang="en-US" sz="2000" b="1" dirty="0" smtClean="0"/>
              <a:t>Sangeeta Das Bhattacharya MD, MPH</a:t>
            </a:r>
          </a:p>
          <a:p>
            <a:endParaRPr lang="en-US" dirty="0"/>
          </a:p>
        </p:txBody>
      </p:sp>
    </p:spTree>
    <p:extLst>
      <p:ext uri="{BB962C8B-B14F-4D97-AF65-F5344CB8AC3E}">
        <p14:creationId xmlns:p14="http://schemas.microsoft.com/office/powerpoint/2010/main" val="11516093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304800" y="1097280"/>
            <a:ext cx="7162800" cy="3712464"/>
          </a:xfrm>
        </p:spPr>
        <p:txBody>
          <a:bodyPr>
            <a:noAutofit/>
          </a:bodyPr>
          <a:lstStyle/>
          <a:p>
            <a:r>
              <a:rPr lang="en-US" sz="2000" b="0" dirty="0" smtClean="0"/>
              <a:t>    “And </a:t>
            </a:r>
            <a:r>
              <a:rPr lang="en-US" sz="2000" b="0" dirty="0"/>
              <a:t>what an elephant is, it is one </a:t>
            </a:r>
            <a:r>
              <a:rPr lang="en-US" sz="2000" b="0" dirty="0" smtClean="0"/>
              <a:t>of the </a:t>
            </a:r>
            <a:r>
              <a:rPr lang="en-US" sz="2000" b="0" dirty="0"/>
              <a:t>animals. And what the elephant does, it lives in the jungle. It can also live in the zoo. And what it has, it has long gray ears, fan ears, ears that can blow in the wind. It has a long trunk that can pick up grass, or pick up hay… If they are in a bad mood it can be terrible…If the elephant gets mad it could stomp; it could charge. Sometimes elephants can charge. They have big long tusks. They can damage a car… It could be dangerous. When they’re in a pinch, when they’re in a bad mood it can be terrible. You don’t want an elephant as a pet. You want a cat or a dog or a bird…”</a:t>
            </a:r>
            <a:endParaRPr lang="en-US" sz="2000" dirty="0"/>
          </a:p>
        </p:txBody>
      </p:sp>
      <p:sp>
        <p:nvSpPr>
          <p:cNvPr id="7" name="Title 6"/>
          <p:cNvSpPr>
            <a:spLocks noGrp="1"/>
          </p:cNvSpPr>
          <p:nvPr>
            <p:ph type="title"/>
          </p:nvPr>
        </p:nvSpPr>
        <p:spPr/>
        <p:txBody>
          <a:bodyPr/>
          <a:lstStyle/>
          <a:p>
            <a:r>
              <a:rPr lang="en-US" dirty="0" smtClean="0"/>
              <a:t>What is an </a:t>
            </a:r>
            <a:r>
              <a:rPr lang="en-US" dirty="0" err="1" smtClean="0"/>
              <a:t>ELephant</a:t>
            </a:r>
            <a:endParaRPr lang="en-US" dirty="0"/>
          </a:p>
        </p:txBody>
      </p:sp>
      <p:sp>
        <p:nvSpPr>
          <p:cNvPr id="3" name="TextBox 2"/>
          <p:cNvSpPr txBox="1"/>
          <p:nvPr/>
        </p:nvSpPr>
        <p:spPr>
          <a:xfrm>
            <a:off x="3657600" y="5715000"/>
            <a:ext cx="4267200" cy="646331"/>
          </a:xfrm>
          <a:prstGeom prst="rect">
            <a:avLst/>
          </a:prstGeom>
          <a:noFill/>
        </p:spPr>
        <p:txBody>
          <a:bodyPr wrap="square" rtlCol="0">
            <a:spAutoFit/>
          </a:bodyPr>
          <a:lstStyle/>
          <a:p>
            <a:r>
              <a:rPr lang="en-US" dirty="0" err="1" smtClean="0"/>
              <a:t>Musicophilia</a:t>
            </a:r>
            <a:r>
              <a:rPr lang="en-US" dirty="0" smtClean="0"/>
              <a:t>, Oliver Sacks footnote in “A Hypermusical Species” by Crystal IQ 49</a:t>
            </a:r>
            <a:endParaRPr lang="en-US" dirty="0"/>
          </a:p>
        </p:txBody>
      </p:sp>
    </p:spTree>
    <p:extLst>
      <p:ext uri="{BB962C8B-B14F-4D97-AF65-F5344CB8AC3E}">
        <p14:creationId xmlns:p14="http://schemas.microsoft.com/office/powerpoint/2010/main" val="1142959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“…they </a:t>
            </a:r>
            <a:r>
              <a:rPr lang="en-US" dirty="0"/>
              <a:t>do seem to me a people with an identity of their own which is </a:t>
            </a:r>
            <a:r>
              <a:rPr lang="en-US" dirty="0" smtClean="0"/>
              <a:t>different.”</a:t>
            </a:r>
          </a:p>
          <a:p>
            <a:endParaRPr lang="en-US" dirty="0"/>
          </a:p>
          <a:p>
            <a:r>
              <a:rPr lang="en-US" dirty="0" smtClean="0"/>
              <a:t>Dr. Oliver Sacks</a:t>
            </a:r>
            <a:endParaRPr lang="en-US" dirty="0"/>
          </a:p>
        </p:txBody>
      </p:sp>
      <p:sp>
        <p:nvSpPr>
          <p:cNvPr id="3" name="Content Placeholder 2"/>
          <p:cNvSpPr>
            <a:spLocks noGrp="1"/>
          </p:cNvSpPr>
          <p:nvPr>
            <p:ph sz="half" idx="2"/>
          </p:nvPr>
        </p:nvSpPr>
        <p:spPr>
          <a:xfrm>
            <a:off x="4724400" y="1097280"/>
            <a:ext cx="3200400" cy="3712464"/>
          </a:xfrm>
        </p:spPr>
        <p:txBody>
          <a:bodyPr/>
          <a:lstStyle/>
          <a:p>
            <a:r>
              <a:rPr lang="en-US" dirty="0">
                <a:hlinkClick r:id="rId2" action="ppaction://hlinkpres?slideindex=1&amp;slidetitle="/>
              </a:rPr>
              <a:t>https://www.youtube.com/watch?v=xC2j4HoWimE</a:t>
            </a:r>
            <a:endParaRPr lang="en-US" dirty="0"/>
          </a:p>
        </p:txBody>
      </p:sp>
      <p:sp>
        <p:nvSpPr>
          <p:cNvPr id="4" name="Title 3"/>
          <p:cNvSpPr>
            <a:spLocks noGrp="1"/>
          </p:cNvSpPr>
          <p:nvPr>
            <p:ph type="title"/>
          </p:nvPr>
        </p:nvSpPr>
        <p:spPr/>
        <p:txBody>
          <a:bodyPr/>
          <a:lstStyle/>
          <a:p>
            <a:r>
              <a:rPr lang="en-US" dirty="0" smtClean="0"/>
              <a:t>A Hypermusical Species</a:t>
            </a:r>
            <a:endParaRPr lang="en-US" dirty="0"/>
          </a:p>
        </p:txBody>
      </p:sp>
    </p:spTree>
    <p:extLst>
      <p:ext uri="{BB962C8B-B14F-4D97-AF65-F5344CB8AC3E}">
        <p14:creationId xmlns:p14="http://schemas.microsoft.com/office/powerpoint/2010/main" val="1882173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IN" sz="2400" dirty="0" smtClean="0"/>
              <a:t>William Syndrome Chromosome Region</a:t>
            </a:r>
            <a:endParaRPr lang="en-IN" sz="2400" dirty="0"/>
          </a:p>
        </p:txBody>
      </p:sp>
      <p:pic>
        <p:nvPicPr>
          <p:cNvPr id="9" name="Content Placeholder 8"/>
          <p:cNvPicPr>
            <a:picLocks noGrp="1" noChangeAspect="1"/>
          </p:cNvPicPr>
          <p:nvPr>
            <p:ph idx="1"/>
          </p:nvPr>
        </p:nvPicPr>
        <p:blipFill>
          <a:blip r:embed="rId2"/>
          <a:stretch>
            <a:fillRect/>
          </a:stretch>
        </p:blipFill>
        <p:spPr>
          <a:xfrm>
            <a:off x="3352800" y="1066800"/>
            <a:ext cx="5568001" cy="4176000"/>
          </a:xfrm>
          <a:prstGeom prst="rect">
            <a:avLst/>
          </a:prstGeom>
        </p:spPr>
      </p:pic>
      <p:sp>
        <p:nvSpPr>
          <p:cNvPr id="8" name="Text Placeholder 7"/>
          <p:cNvSpPr>
            <a:spLocks noGrp="1"/>
          </p:cNvSpPr>
          <p:nvPr>
            <p:ph type="body" sz="half" idx="2"/>
          </p:nvPr>
        </p:nvSpPr>
        <p:spPr/>
        <p:txBody>
          <a:bodyPr/>
          <a:lstStyle/>
          <a:p>
            <a:endParaRPr lang="en-IN" dirty="0" smtClean="0"/>
          </a:p>
          <a:p>
            <a:endParaRPr lang="en-IN" dirty="0"/>
          </a:p>
          <a:p>
            <a:r>
              <a:rPr lang="en-IN" sz="2400" dirty="0" smtClean="0"/>
              <a:t>Region 7q11.23</a:t>
            </a:r>
          </a:p>
          <a:p>
            <a:endParaRPr lang="en-IN" sz="2400" dirty="0"/>
          </a:p>
          <a:p>
            <a:r>
              <a:rPr lang="en-IN" sz="2400" dirty="0" smtClean="0"/>
              <a:t>1.6 mega-base deletion</a:t>
            </a:r>
            <a:endParaRPr lang="en-IN" sz="2400" dirty="0"/>
          </a:p>
        </p:txBody>
      </p:sp>
    </p:spTree>
    <p:extLst>
      <p:ext uri="{BB962C8B-B14F-4D97-AF65-F5344CB8AC3E}">
        <p14:creationId xmlns:p14="http://schemas.microsoft.com/office/powerpoint/2010/main" val="1681161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r>
              <a:rPr lang="en-IN" dirty="0" smtClean="0"/>
              <a:t>Williams Syndrome</a:t>
            </a:r>
            <a:endParaRPr lang="en-IN" dirty="0"/>
          </a:p>
        </p:txBody>
      </p:sp>
      <p:sp>
        <p:nvSpPr>
          <p:cNvPr id="4" name="Content Placeholder 3"/>
          <p:cNvSpPr>
            <a:spLocks noGrp="1"/>
          </p:cNvSpPr>
          <p:nvPr>
            <p:ph sz="half" idx="2"/>
          </p:nvPr>
        </p:nvSpPr>
        <p:spPr/>
        <p:txBody>
          <a:bodyPr>
            <a:normAutofit fontScale="92500" lnSpcReduction="10000"/>
          </a:bodyPr>
          <a:lstStyle/>
          <a:p>
            <a:pPr marL="0" indent="0">
              <a:buNone/>
            </a:pPr>
            <a:r>
              <a:rPr lang="en-IN" u="sng" dirty="0" smtClean="0"/>
              <a:t>Deletion of WSCR</a:t>
            </a:r>
          </a:p>
          <a:p>
            <a:pPr marL="0" indent="0">
              <a:buNone/>
            </a:pPr>
            <a:r>
              <a:rPr lang="en-IN" u="sng" dirty="0" smtClean="0"/>
              <a:t>Hyper-social Phenotype</a:t>
            </a:r>
          </a:p>
          <a:p>
            <a:pPr marL="457200" indent="-457200"/>
            <a:r>
              <a:rPr lang="en-US" dirty="0"/>
              <a:t>Love of Company</a:t>
            </a:r>
          </a:p>
          <a:p>
            <a:pPr marL="457200" indent="-457200"/>
            <a:r>
              <a:rPr lang="en-US" dirty="0"/>
              <a:t>Love of Conversation</a:t>
            </a:r>
          </a:p>
          <a:p>
            <a:pPr marL="457200" indent="-457200"/>
            <a:r>
              <a:rPr lang="en-US" dirty="0"/>
              <a:t>Lack of Social Fear</a:t>
            </a:r>
          </a:p>
          <a:p>
            <a:pPr marL="457200" indent="-457200"/>
            <a:r>
              <a:rPr lang="en-US" dirty="0"/>
              <a:t>Moved by music</a:t>
            </a:r>
          </a:p>
          <a:p>
            <a:pPr marL="457200" indent="-457200"/>
            <a:r>
              <a:rPr lang="en-US" dirty="0"/>
              <a:t>Excellent language skills</a:t>
            </a:r>
          </a:p>
          <a:p>
            <a:pPr marL="457200" indent="-457200"/>
            <a:r>
              <a:rPr lang="en-US" dirty="0" smtClean="0"/>
              <a:t>Empathy</a:t>
            </a:r>
          </a:p>
          <a:p>
            <a:pPr marL="457200" indent="-457200"/>
            <a:r>
              <a:rPr lang="en-US" dirty="0" smtClean="0"/>
              <a:t>Increased focus on faces and eyes</a:t>
            </a:r>
            <a:endParaRPr lang="en-US" dirty="0"/>
          </a:p>
          <a:p>
            <a:pPr marL="0" indent="0">
              <a:buNone/>
            </a:pPr>
            <a:endParaRPr lang="en-IN" dirty="0"/>
          </a:p>
          <a:p>
            <a:pPr marL="0" indent="0">
              <a:buNone/>
            </a:pPr>
            <a:endParaRPr lang="en-IN" dirty="0"/>
          </a:p>
        </p:txBody>
      </p:sp>
      <p:sp>
        <p:nvSpPr>
          <p:cNvPr id="5" name="Text Placeholder 4"/>
          <p:cNvSpPr>
            <a:spLocks noGrp="1"/>
          </p:cNvSpPr>
          <p:nvPr>
            <p:ph type="body" sz="quarter" idx="3"/>
          </p:nvPr>
        </p:nvSpPr>
        <p:spPr/>
        <p:txBody>
          <a:bodyPr/>
          <a:lstStyle/>
          <a:p>
            <a:r>
              <a:rPr lang="en-IN" dirty="0" smtClean="0"/>
              <a:t>Autism Spectrum Disorder</a:t>
            </a:r>
            <a:endParaRPr lang="en-IN" dirty="0"/>
          </a:p>
        </p:txBody>
      </p:sp>
      <p:sp>
        <p:nvSpPr>
          <p:cNvPr id="6" name="Content Placeholder 5"/>
          <p:cNvSpPr>
            <a:spLocks noGrp="1"/>
          </p:cNvSpPr>
          <p:nvPr>
            <p:ph sz="quarter" idx="4"/>
          </p:nvPr>
        </p:nvSpPr>
        <p:spPr/>
        <p:txBody>
          <a:bodyPr/>
          <a:lstStyle/>
          <a:p>
            <a:pPr marL="0" indent="0">
              <a:buNone/>
            </a:pPr>
            <a:r>
              <a:rPr lang="en-IN" u="sng" dirty="0" smtClean="0"/>
              <a:t>Duplication of WSCR</a:t>
            </a:r>
          </a:p>
          <a:p>
            <a:pPr marL="0" indent="0">
              <a:buNone/>
            </a:pPr>
            <a:r>
              <a:rPr lang="en-IN" u="sng" dirty="0" smtClean="0"/>
              <a:t>Hypo-social phenotype</a:t>
            </a:r>
          </a:p>
          <a:p>
            <a:r>
              <a:rPr lang="en-IN" dirty="0" smtClean="0"/>
              <a:t>Poor eye contact</a:t>
            </a:r>
          </a:p>
          <a:p>
            <a:r>
              <a:rPr lang="en-IN" dirty="0" smtClean="0"/>
              <a:t>Anxiety disorder</a:t>
            </a:r>
          </a:p>
          <a:p>
            <a:r>
              <a:rPr lang="en-IN" dirty="0" smtClean="0"/>
              <a:t>Repetitive behavior</a:t>
            </a:r>
          </a:p>
          <a:p>
            <a:r>
              <a:rPr lang="en-IN" dirty="0" smtClean="0"/>
              <a:t>Severe expressive language delay</a:t>
            </a:r>
          </a:p>
          <a:p>
            <a:endParaRPr lang="en-IN" dirty="0"/>
          </a:p>
          <a:p>
            <a:pPr marL="0" indent="0">
              <a:buNone/>
            </a:pPr>
            <a:endParaRPr lang="en-IN" u="sng" dirty="0"/>
          </a:p>
          <a:p>
            <a:pPr marL="0" indent="0">
              <a:buNone/>
            </a:pPr>
            <a:endParaRPr lang="en-IN" u="sng" dirty="0"/>
          </a:p>
        </p:txBody>
      </p:sp>
    </p:spTree>
    <p:extLst>
      <p:ext uri="{BB962C8B-B14F-4D97-AF65-F5344CB8AC3E}">
        <p14:creationId xmlns:p14="http://schemas.microsoft.com/office/powerpoint/2010/main" val="4276901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685800" y="609600"/>
            <a:ext cx="3657600" cy="929640"/>
          </a:xfrm>
        </p:spPr>
        <p:txBody>
          <a:bodyPr>
            <a:noAutofit/>
          </a:bodyPr>
          <a:lstStyle/>
          <a:p>
            <a:r>
              <a:rPr lang="en-US" sz="2400" b="1" dirty="0" smtClean="0">
                <a:solidFill>
                  <a:schemeClr val="accent1">
                    <a:lumMod val="75000"/>
                  </a:schemeClr>
                </a:solidFill>
              </a:rPr>
              <a:t>Absence of Elastin </a:t>
            </a:r>
            <a:r>
              <a:rPr lang="en-US" sz="2400" b="1" dirty="0" err="1" smtClean="0">
                <a:solidFill>
                  <a:schemeClr val="accent1">
                    <a:lumMod val="75000"/>
                  </a:schemeClr>
                </a:solidFill>
              </a:rPr>
              <a:t>GEne</a:t>
            </a:r>
            <a:endParaRPr lang="en-US" sz="2400" b="1" dirty="0">
              <a:solidFill>
                <a:schemeClr val="accent1">
                  <a:lumMod val="75000"/>
                </a:schemeClr>
              </a:solidFill>
            </a:endParaRPr>
          </a:p>
        </p:txBody>
      </p:sp>
      <p:sp>
        <p:nvSpPr>
          <p:cNvPr id="4" name="Content Placeholder 3"/>
          <p:cNvSpPr>
            <a:spLocks noGrp="1"/>
          </p:cNvSpPr>
          <p:nvPr>
            <p:ph sz="half" idx="2"/>
          </p:nvPr>
        </p:nvSpPr>
        <p:spPr/>
        <p:txBody>
          <a:bodyPr>
            <a:normAutofit lnSpcReduction="10000"/>
          </a:bodyPr>
          <a:lstStyle/>
          <a:p>
            <a:pPr>
              <a:buFont typeface="Arial" panose="020B0604020202020204" pitchFamily="34" charset="0"/>
              <a:buChar char="•"/>
            </a:pPr>
            <a:r>
              <a:rPr lang="en-US" dirty="0" smtClean="0"/>
              <a:t>Important for making blood vessels and heart valves and tissue elastic</a:t>
            </a:r>
          </a:p>
          <a:p>
            <a:pPr>
              <a:buFont typeface="Arial" panose="020B0604020202020204" pitchFamily="34" charset="0"/>
              <a:buChar char="•"/>
            </a:pPr>
            <a:r>
              <a:rPr lang="en-US" dirty="0" smtClean="0"/>
              <a:t>Major cardiovascular disorders</a:t>
            </a:r>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pPr>
              <a:buFont typeface="Arial" panose="020B0604020202020204" pitchFamily="34" charset="0"/>
              <a:buChar char="•"/>
            </a:pPr>
            <a:r>
              <a:rPr lang="en-US" dirty="0" smtClean="0"/>
              <a:t>Limit  life span to about 50</a:t>
            </a:r>
            <a:endParaRPr lang="en-US" dirty="0"/>
          </a:p>
        </p:txBody>
      </p:sp>
    </p:spTree>
    <p:extLst>
      <p:ext uri="{BB962C8B-B14F-4D97-AF65-F5344CB8AC3E}">
        <p14:creationId xmlns:p14="http://schemas.microsoft.com/office/powerpoint/2010/main" val="11598477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hlinkClick r:id="" action="ppaction://ole?verb=0"/>
          </p:cNvPr>
          <p:cNvGraphicFramePr>
            <a:graphicFrameLocks noChangeAspect="1"/>
          </p:cNvGraphicFramePr>
          <p:nvPr>
            <p:extLst>
              <p:ext uri="{D42A27DB-BD31-4B8C-83A1-F6EECF244321}">
                <p14:modId xmlns:p14="http://schemas.microsoft.com/office/powerpoint/2010/main" val="4277200784"/>
              </p:ext>
            </p:extLst>
          </p:nvPr>
        </p:nvGraphicFramePr>
        <p:xfrm>
          <a:off x="533400" y="381000"/>
          <a:ext cx="8078673" cy="6057732"/>
        </p:xfrm>
        <a:graphic>
          <a:graphicData uri="http://schemas.openxmlformats.org/presentationml/2006/ole">
            <mc:AlternateContent xmlns:mc="http://schemas.openxmlformats.org/markup-compatibility/2006">
              <mc:Choice xmlns:v="urn:schemas-microsoft-com:vml" Requires="v">
                <p:oleObj spid="_x0000_s1030" name="Presentation" r:id="rId5" imgW="5038384" imgH="3778096" progId="PowerPoint.Show.8">
                  <p:embed/>
                </p:oleObj>
              </mc:Choice>
              <mc:Fallback>
                <p:oleObj name="Presentation" r:id="rId5" imgW="5038384" imgH="3778096" progId="PowerPoint.Show.8">
                  <p:embed/>
                  <p:pic>
                    <p:nvPicPr>
                      <p:cNvPr id="0" name=""/>
                      <p:cNvPicPr/>
                      <p:nvPr/>
                    </p:nvPicPr>
                    <p:blipFill>
                      <a:blip r:embed="rId6"/>
                      <a:stretch>
                        <a:fillRect/>
                      </a:stretch>
                    </p:blipFill>
                    <p:spPr>
                      <a:xfrm>
                        <a:off x="533400" y="381000"/>
                        <a:ext cx="8078673" cy="6057732"/>
                      </a:xfrm>
                      <a:prstGeom prst="rect">
                        <a:avLst/>
                      </a:prstGeom>
                    </p:spPr>
                  </p:pic>
                </p:oleObj>
              </mc:Fallback>
            </mc:AlternateContent>
          </a:graphicData>
        </a:graphic>
      </p:graphicFrame>
    </p:spTree>
    <p:extLst>
      <p:ext uri="{BB962C8B-B14F-4D97-AF65-F5344CB8AC3E}">
        <p14:creationId xmlns:p14="http://schemas.microsoft.com/office/powerpoint/2010/main" val="2753570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idx="1"/>
          </p:nvPr>
        </p:nvSpPr>
        <p:spPr/>
        <p:txBody>
          <a:bodyPr>
            <a:normAutofit/>
          </a:bodyPr>
          <a:lstStyle/>
          <a:p>
            <a:r>
              <a:rPr lang="en-US" sz="1800" dirty="0" smtClean="0"/>
              <a:t>Cognitive Deficits</a:t>
            </a:r>
            <a:endParaRPr lang="en-US" sz="1800" dirty="0"/>
          </a:p>
        </p:txBody>
      </p:sp>
      <p:sp>
        <p:nvSpPr>
          <p:cNvPr id="2" name="Content Placeholder 1"/>
          <p:cNvSpPr>
            <a:spLocks noGrp="1"/>
          </p:cNvSpPr>
          <p:nvPr>
            <p:ph sz="half" idx="2"/>
          </p:nvPr>
        </p:nvSpPr>
        <p:spPr/>
        <p:txBody>
          <a:bodyPr/>
          <a:lstStyle/>
          <a:p>
            <a:r>
              <a:rPr lang="en-US" dirty="0" smtClean="0"/>
              <a:t>Difficulty with</a:t>
            </a:r>
          </a:p>
          <a:p>
            <a:pPr marL="457200" indent="-457200">
              <a:buFont typeface="Arial" panose="020B0604020202020204" pitchFamily="34" charset="0"/>
              <a:buChar char="•"/>
            </a:pPr>
            <a:r>
              <a:rPr lang="en-US" dirty="0" smtClean="0"/>
              <a:t>abstract thoughts</a:t>
            </a:r>
          </a:p>
          <a:p>
            <a:pPr marL="457200" indent="-457200">
              <a:buFont typeface="Arial" panose="020B0604020202020204" pitchFamily="34" charset="0"/>
              <a:buChar char="•"/>
            </a:pPr>
            <a:r>
              <a:rPr lang="en-US" dirty="0"/>
              <a:t>s</a:t>
            </a:r>
            <a:r>
              <a:rPr lang="en-US" dirty="0" smtClean="0"/>
              <a:t>patial reasoning</a:t>
            </a:r>
          </a:p>
          <a:p>
            <a:pPr marL="457200" indent="-457200">
              <a:buFont typeface="Arial" panose="020B0604020202020204" pitchFamily="34" charset="0"/>
              <a:buChar char="•"/>
            </a:pPr>
            <a:r>
              <a:rPr lang="en-US" dirty="0" smtClean="0"/>
              <a:t>IQ--60</a:t>
            </a:r>
          </a:p>
          <a:p>
            <a:pPr marL="457200" indent="-457200">
              <a:buFont typeface="Arial" panose="020B0604020202020204" pitchFamily="34" charset="0"/>
              <a:buChar char="•"/>
            </a:pPr>
            <a:endParaRPr lang="en-US" dirty="0" smtClean="0"/>
          </a:p>
          <a:p>
            <a:endParaRPr lang="en-US" dirty="0"/>
          </a:p>
        </p:txBody>
      </p:sp>
      <p:sp>
        <p:nvSpPr>
          <p:cNvPr id="7" name="Text Placeholder 6"/>
          <p:cNvSpPr>
            <a:spLocks noGrp="1"/>
          </p:cNvSpPr>
          <p:nvPr>
            <p:ph type="body" sz="quarter" idx="3"/>
          </p:nvPr>
        </p:nvSpPr>
        <p:spPr/>
        <p:txBody>
          <a:bodyPr/>
          <a:lstStyle/>
          <a:p>
            <a:endParaRPr lang="en-US"/>
          </a:p>
        </p:txBody>
      </p:sp>
      <p:sp>
        <p:nvSpPr>
          <p:cNvPr id="8" name="Content Placeholder 7"/>
          <p:cNvSpPr>
            <a:spLocks noGrp="1"/>
          </p:cNvSpPr>
          <p:nvPr>
            <p:ph sz="quarter" idx="4"/>
          </p:nvPr>
        </p:nvSpPr>
        <p:spPr/>
        <p:txBody>
          <a:bodyPr>
            <a:normAutofit fontScale="92500" lnSpcReduction="10000"/>
          </a:bodyPr>
          <a:lstStyle/>
          <a:p>
            <a:pPr>
              <a:buFont typeface="Arial" panose="020B0604020202020204" pitchFamily="34" charset="0"/>
              <a:buChar char="•"/>
            </a:pPr>
            <a:r>
              <a:rPr lang="en-US" dirty="0" smtClean="0"/>
              <a:t>can’t put together building blocks</a:t>
            </a:r>
          </a:p>
          <a:p>
            <a:pPr>
              <a:buFont typeface="Arial" panose="020B0604020202020204" pitchFamily="34" charset="0"/>
              <a:buChar char="•"/>
            </a:pPr>
            <a:r>
              <a:rPr lang="en-US" dirty="0" smtClean="0"/>
              <a:t>easily get lost</a:t>
            </a:r>
          </a:p>
          <a:p>
            <a:pPr>
              <a:buFont typeface="Arial" panose="020B0604020202020204" pitchFamily="34" charset="0"/>
              <a:buChar char="•"/>
            </a:pPr>
            <a:r>
              <a:rPr lang="en-US" dirty="0" smtClean="0"/>
              <a:t>draw like a 3 year old</a:t>
            </a:r>
          </a:p>
          <a:p>
            <a:pPr>
              <a:buFont typeface="Arial" panose="020B0604020202020204" pitchFamily="34" charset="0"/>
              <a:buChar char="•"/>
            </a:pPr>
            <a:r>
              <a:rPr lang="en-US" dirty="0" smtClean="0"/>
              <a:t>Can’t balance a checkbook</a:t>
            </a:r>
          </a:p>
          <a:p>
            <a:pPr>
              <a:buFont typeface="Arial" panose="020B0604020202020204" pitchFamily="34" charset="0"/>
              <a:buChar char="•"/>
            </a:pPr>
            <a:r>
              <a:rPr lang="en-US" dirty="0" smtClean="0"/>
              <a:t>Need help managing their lives</a:t>
            </a:r>
            <a:endParaRPr lang="en-US" dirty="0"/>
          </a:p>
        </p:txBody>
      </p:sp>
    </p:spTree>
    <p:extLst>
      <p:ext uri="{BB962C8B-B14F-4D97-AF65-F5344CB8AC3E}">
        <p14:creationId xmlns:p14="http://schemas.microsoft.com/office/powerpoint/2010/main" val="15192796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is an Elephant</a:t>
            </a:r>
            <a:endParaRPr lang="en-US" dirty="0"/>
          </a:p>
        </p:txBody>
      </p:sp>
      <p:pic>
        <p:nvPicPr>
          <p:cNvPr id="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64399" y="1978613"/>
            <a:ext cx="2237426" cy="182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14400" y="5715000"/>
            <a:ext cx="5334000" cy="369332"/>
          </a:xfrm>
          <a:prstGeom prst="rect">
            <a:avLst/>
          </a:prstGeom>
          <a:noFill/>
        </p:spPr>
        <p:txBody>
          <a:bodyPr wrap="square" rtlCol="0">
            <a:spAutoFit/>
          </a:bodyPr>
          <a:lstStyle/>
          <a:p>
            <a:r>
              <a:rPr lang="en-IN" dirty="0" err="1" smtClean="0"/>
              <a:t>Musicophilia</a:t>
            </a:r>
            <a:r>
              <a:rPr lang="en-IN" dirty="0" smtClean="0"/>
              <a:t>. Oliver Sacks. A </a:t>
            </a:r>
            <a:r>
              <a:rPr lang="en-IN" dirty="0" err="1" smtClean="0"/>
              <a:t>Hypermusical</a:t>
            </a:r>
            <a:r>
              <a:rPr lang="en-IN" dirty="0" smtClean="0"/>
              <a:t> Species</a:t>
            </a:r>
            <a:endParaRPr lang="en-IN" dirty="0"/>
          </a:p>
        </p:txBody>
      </p:sp>
    </p:spTree>
    <p:extLst>
      <p:ext uri="{BB962C8B-B14F-4D97-AF65-F5344CB8AC3E}">
        <p14:creationId xmlns:p14="http://schemas.microsoft.com/office/powerpoint/2010/main" val="30980017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822960" y="1097280"/>
            <a:ext cx="3368040" cy="3712464"/>
          </a:xfrm>
        </p:spPr>
        <p:txBody>
          <a:bodyPr>
            <a:normAutofit fontScale="92500"/>
          </a:bodyPr>
          <a:lstStyle/>
          <a:p>
            <a:r>
              <a:rPr lang="en-US" sz="3600" dirty="0" smtClean="0"/>
              <a:t>“ How do missing  genes steer behavior towards gregariousness and engagement?”</a:t>
            </a:r>
            <a:endParaRPr lang="en-US" sz="3600" dirty="0"/>
          </a:p>
        </p:txBody>
      </p:sp>
      <p:sp>
        <p:nvSpPr>
          <p:cNvPr id="10" name="Title 9"/>
          <p:cNvSpPr>
            <a:spLocks noGrp="1"/>
          </p:cNvSpPr>
          <p:nvPr>
            <p:ph type="title"/>
          </p:nvPr>
        </p:nvSpPr>
        <p:spPr/>
        <p:txBody>
          <a:bodyPr/>
          <a:lstStyle/>
          <a:p>
            <a:endParaRPr lang="en-US"/>
          </a:p>
        </p:txBody>
      </p:sp>
      <p:pic>
        <p:nvPicPr>
          <p:cNvPr id="819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0588" y="1755894"/>
            <a:ext cx="3200400" cy="2395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1905000" y="5867400"/>
            <a:ext cx="4495800" cy="646331"/>
          </a:xfrm>
          <a:prstGeom prst="rect">
            <a:avLst/>
          </a:prstGeom>
          <a:noFill/>
        </p:spPr>
        <p:txBody>
          <a:bodyPr wrap="square" rtlCol="0">
            <a:spAutoFit/>
          </a:bodyPr>
          <a:lstStyle/>
          <a:p>
            <a:r>
              <a:rPr lang="en-US" dirty="0" smtClean="0"/>
              <a:t>The Gregarious Brain, David Dobbs, New York Times Magazine, 2007</a:t>
            </a:r>
            <a:endParaRPr lang="en-US" dirty="0"/>
          </a:p>
        </p:txBody>
      </p:sp>
    </p:spTree>
    <p:extLst>
      <p:ext uri="{BB962C8B-B14F-4D97-AF65-F5344CB8AC3E}">
        <p14:creationId xmlns:p14="http://schemas.microsoft.com/office/powerpoint/2010/main" val="364740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822960" y="1097280"/>
            <a:ext cx="3749040" cy="4389120"/>
          </a:xfrm>
        </p:spPr>
        <p:txBody>
          <a:bodyPr>
            <a:normAutofit fontScale="62500" lnSpcReduction="20000"/>
          </a:bodyPr>
          <a:lstStyle/>
          <a:p>
            <a:r>
              <a:rPr lang="en-US" b="0" dirty="0"/>
              <a:t> </a:t>
            </a:r>
            <a:r>
              <a:rPr lang="en-US" b="0" dirty="0" smtClean="0"/>
              <a:t>   </a:t>
            </a:r>
            <a:r>
              <a:rPr lang="en-US" sz="3400" b="0" dirty="0" smtClean="0"/>
              <a:t>“The </a:t>
            </a:r>
            <a:r>
              <a:rPr lang="en-US" sz="3400" b="0" dirty="0"/>
              <a:t>discrepancy between their engaging social use of language and their poor visual-spatial skills is </a:t>
            </a:r>
            <a:r>
              <a:rPr lang="en-US" sz="3400" b="0" dirty="0" smtClean="0"/>
              <a:t>startling. I </a:t>
            </a:r>
            <a:r>
              <a:rPr lang="en-US" sz="3400" b="0" dirty="0"/>
              <a:t>am confident that once all the evidence is in, we will have identified genes and pathways in the Williams syndrome deletion that underlie these drastic differences in </a:t>
            </a:r>
            <a:r>
              <a:rPr lang="en-US" sz="3400" b="0" dirty="0" smtClean="0"/>
              <a:t>modalities.”</a:t>
            </a:r>
          </a:p>
          <a:p>
            <a:r>
              <a:rPr lang="en-US" b="0" dirty="0" smtClean="0"/>
              <a:t>-</a:t>
            </a:r>
            <a:r>
              <a:rPr lang="en-US" sz="2300" b="0" i="1" dirty="0" smtClean="0"/>
              <a:t>Ursula </a:t>
            </a:r>
            <a:r>
              <a:rPr lang="en-US" sz="2300" b="0" i="1" dirty="0" err="1" smtClean="0"/>
              <a:t>Bellugi</a:t>
            </a:r>
            <a:r>
              <a:rPr lang="en-US" sz="2300" b="0" i="1" dirty="0" smtClean="0"/>
              <a:t>, Director Lab for Cognitive Neuroscience Salk Institute of Neuroscience </a:t>
            </a:r>
            <a:endParaRPr lang="en-US" sz="2300" i="1" dirty="0"/>
          </a:p>
        </p:txBody>
      </p:sp>
      <p:sp>
        <p:nvSpPr>
          <p:cNvPr id="6" name="Title 5"/>
          <p:cNvSpPr>
            <a:spLocks noGrp="1"/>
          </p:cNvSpPr>
          <p:nvPr>
            <p:ph type="title"/>
          </p:nvPr>
        </p:nvSpPr>
        <p:spPr/>
        <p:txBody>
          <a:bodyPr/>
          <a:lstStyle/>
          <a:p>
            <a:r>
              <a:rPr lang="en-US" dirty="0" smtClean="0"/>
              <a:t>Confounded by the Visual World</a:t>
            </a:r>
            <a:endParaRPr lang="en-US" dirty="0"/>
          </a:p>
        </p:txBody>
      </p:sp>
      <p:pic>
        <p:nvPicPr>
          <p:cNvPr id="205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0588" y="1753394"/>
            <a:ext cx="320040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3009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normAutofit/>
          </a:bodyPr>
          <a:lstStyle/>
          <a:p>
            <a:r>
              <a:rPr lang="en-US" sz="2800" dirty="0" smtClean="0"/>
              <a:t>Orchid</a:t>
            </a:r>
            <a:endParaRPr lang="en-US" sz="2800" dirty="0"/>
          </a:p>
        </p:txBody>
      </p:sp>
      <p:sp>
        <p:nvSpPr>
          <p:cNvPr id="7" name="Text Placeholder 6"/>
          <p:cNvSpPr>
            <a:spLocks noGrp="1"/>
          </p:cNvSpPr>
          <p:nvPr>
            <p:ph type="body" sz="quarter" idx="3"/>
          </p:nvPr>
        </p:nvSpPr>
        <p:spPr>
          <a:xfrm>
            <a:off x="4724400" y="1066800"/>
            <a:ext cx="3200400" cy="548640"/>
          </a:xfrm>
        </p:spPr>
        <p:txBody>
          <a:bodyPr>
            <a:normAutofit/>
          </a:bodyPr>
          <a:lstStyle/>
          <a:p>
            <a:r>
              <a:rPr lang="en-US" sz="2800" dirty="0" smtClean="0"/>
              <a:t> Dandelion</a:t>
            </a:r>
            <a:endParaRPr lang="en-US" sz="2800" dirty="0"/>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65187" y="1701800"/>
            <a:ext cx="3108325" cy="310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4989712" y="1701800"/>
            <a:ext cx="2622151" cy="310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596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WilLiams</a:t>
            </a:r>
            <a:r>
              <a:rPr lang="en-US" dirty="0" smtClean="0"/>
              <a:t> Syndrome Brain</a:t>
            </a:r>
            <a:endParaRPr lang="en-US" dirty="0"/>
          </a:p>
        </p:txBody>
      </p:sp>
      <p:pic>
        <p:nvPicPr>
          <p:cNvPr id="1026"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4700588" y="2195555"/>
            <a:ext cx="3200400" cy="1515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sz="half" idx="1"/>
          </p:nvPr>
        </p:nvSpPr>
        <p:spPr>
          <a:xfrm>
            <a:off x="822960" y="1097280"/>
            <a:ext cx="3672840" cy="3712464"/>
          </a:xfrm>
        </p:spPr>
        <p:txBody>
          <a:bodyPr>
            <a:normAutofit fontScale="85000" lnSpcReduction="20000"/>
          </a:bodyPr>
          <a:lstStyle/>
          <a:p>
            <a:pPr marL="457200" indent="-457200">
              <a:buFont typeface="Arial" panose="020B0604020202020204" pitchFamily="34" charset="0"/>
              <a:buChar char="•"/>
            </a:pPr>
            <a:r>
              <a:rPr lang="en-US" dirty="0" smtClean="0"/>
              <a:t>Reduced volume overall</a:t>
            </a:r>
          </a:p>
          <a:p>
            <a:pPr marL="457200" indent="-457200">
              <a:buFont typeface="Arial" panose="020B0604020202020204" pitchFamily="34" charset="0"/>
              <a:buChar char="•"/>
            </a:pPr>
            <a:r>
              <a:rPr lang="en-US" dirty="0" smtClean="0"/>
              <a:t>Volume normal in frontal, cerebellum, temporal, inferior parietal</a:t>
            </a:r>
          </a:p>
          <a:p>
            <a:pPr marL="457200" indent="-457200">
              <a:buFont typeface="Arial" panose="020B0604020202020204" pitchFamily="34" charset="0"/>
              <a:buChar char="•"/>
            </a:pPr>
            <a:r>
              <a:rPr lang="en-US" dirty="0" smtClean="0"/>
              <a:t>Volume low in occipital parietal, midbrain, corpus callosum, thalamus, basal ganglia </a:t>
            </a:r>
          </a:p>
          <a:p>
            <a:endParaRPr lang="en-US" dirty="0"/>
          </a:p>
        </p:txBody>
      </p:sp>
    </p:spTree>
    <p:extLst>
      <p:ext uri="{BB962C8B-B14F-4D97-AF65-F5344CB8AC3E}">
        <p14:creationId xmlns:p14="http://schemas.microsoft.com/office/powerpoint/2010/main" val="35714370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30500" y="635000"/>
            <a:ext cx="3683000" cy="3302000"/>
          </a:xfrm>
          <a:prstGeom prst="rect">
            <a:avLst/>
          </a:prstGeom>
        </p:spPr>
      </p:pic>
      <p:sp>
        <p:nvSpPr>
          <p:cNvPr id="3" name="TextBox 2"/>
          <p:cNvSpPr txBox="1"/>
          <p:nvPr/>
        </p:nvSpPr>
        <p:spPr>
          <a:xfrm>
            <a:off x="635000" y="4064000"/>
            <a:ext cx="7620000" cy="317500"/>
          </a:xfrm>
          <a:prstGeom prst="rect">
            <a:avLst/>
          </a:prstGeom>
        </p:spPr>
        <p:txBody>
          <a:bodyPr/>
          <a:lstStyle/>
          <a:p>
            <a:r>
              <a:rPr lang="en-US" sz="1000">
                <a:solidFill>
                  <a:prstClr val="black"/>
                </a:solidFill>
                <a:latin typeface="Arial"/>
              </a:rPr>
              <a:t> Fig. 2. Voxelwise comparisons of WS and control brain volumes in the native space show widespread volume reductions throughout the entire brain, which reflects the fact that total brain volume in WS subjects is less than controls. Nevertheless, the volumes of ...</a:t>
            </a:r>
          </a:p>
        </p:txBody>
      </p:sp>
      <p:sp>
        <p:nvSpPr>
          <p:cNvPr id="4" name="TextBox 3"/>
          <p:cNvSpPr txBox="1"/>
          <p:nvPr/>
        </p:nvSpPr>
        <p:spPr>
          <a:xfrm>
            <a:off x="635000" y="4889500"/>
            <a:ext cx="7620000" cy="254000"/>
          </a:xfrm>
          <a:prstGeom prst="rect">
            <a:avLst/>
          </a:prstGeom>
        </p:spPr>
        <p:txBody>
          <a:bodyPr/>
          <a:lstStyle/>
          <a:p>
            <a:r>
              <a:rPr lang="en-US" sz="1000">
                <a:solidFill>
                  <a:prstClr val="black"/>
                </a:solidFill>
                <a:latin typeface="Arial"/>
              </a:rPr>
              <a:t>Ming-Chang Chiang,  Allan L. Reiss,  Agatha D. Lee,  Ursula Bellugi,  Albert M. Galaburda,  Julie R. Korenberg,  Debra L. Mills,  Arthur W. Toga,  Paul M. Thompson</a:t>
            </a:r>
          </a:p>
        </p:txBody>
      </p:sp>
      <p:sp>
        <p:nvSpPr>
          <p:cNvPr id="5" name="TextBox 4"/>
          <p:cNvSpPr txBox="1"/>
          <p:nvPr/>
        </p:nvSpPr>
        <p:spPr>
          <a:xfrm>
            <a:off x="635000" y="5270500"/>
            <a:ext cx="7620000" cy="254000"/>
          </a:xfrm>
          <a:prstGeom prst="rect">
            <a:avLst/>
          </a:prstGeom>
        </p:spPr>
        <p:txBody>
          <a:bodyPr/>
          <a:lstStyle/>
          <a:p>
            <a:r>
              <a:rPr lang="en-US" sz="1000" b="1">
                <a:solidFill>
                  <a:prstClr val="black"/>
                </a:solidFill>
                <a:latin typeface="Arial"/>
              </a:rPr>
              <a:t> 3D pattern of brain abnormalities in Williams syndrome visualized using tensor-based morphometry</a:t>
            </a:r>
          </a:p>
        </p:txBody>
      </p:sp>
      <p:sp>
        <p:nvSpPr>
          <p:cNvPr id="6" name="TextBox 5"/>
          <p:cNvSpPr txBox="1"/>
          <p:nvPr/>
        </p:nvSpPr>
        <p:spPr>
          <a:xfrm>
            <a:off x="635000" y="5651500"/>
            <a:ext cx="7620000" cy="254000"/>
          </a:xfrm>
          <a:prstGeom prst="rect">
            <a:avLst/>
          </a:prstGeom>
        </p:spPr>
        <p:txBody>
          <a:bodyPr/>
          <a:lstStyle/>
          <a:p>
            <a:r>
              <a:rPr lang="en-US" sz="1000">
                <a:solidFill>
                  <a:prstClr val="black"/>
                </a:solidFill>
                <a:latin typeface="Arial"/>
              </a:rPr>
              <a:t>NeuroImage, Volume 36, Issue 4, 2007, 1096–1109</a:t>
            </a:r>
          </a:p>
        </p:txBody>
      </p:sp>
      <p:sp>
        <p:nvSpPr>
          <p:cNvPr id="7" name="TextBox 6"/>
          <p:cNvSpPr txBox="1"/>
          <p:nvPr/>
        </p:nvSpPr>
        <p:spPr>
          <a:xfrm>
            <a:off x="635000" y="6032500"/>
            <a:ext cx="7620000" cy="254000"/>
          </a:xfrm>
          <a:prstGeom prst="rect">
            <a:avLst/>
          </a:prstGeom>
        </p:spPr>
        <p:txBody>
          <a:bodyPr/>
          <a:lstStyle/>
          <a:p>
            <a:r>
              <a:rPr lang="en-US" sz="1000">
                <a:solidFill>
                  <a:prstClr val="black"/>
                </a:solidFill>
                <a:latin typeface="Arial"/>
              </a:rPr>
              <a:t>http://dx.doi.org/10.1016/j.neuroimage.2007.04.024</a:t>
            </a:r>
          </a:p>
        </p:txBody>
      </p:sp>
    </p:spTree>
    <p:extLst>
      <p:ext uri="{BB962C8B-B14F-4D97-AF65-F5344CB8AC3E}">
        <p14:creationId xmlns:p14="http://schemas.microsoft.com/office/powerpoint/2010/main" val="4495128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7900" y="635000"/>
            <a:ext cx="4648200" cy="3302000"/>
          </a:xfrm>
          <a:prstGeom prst="rect">
            <a:avLst/>
          </a:prstGeom>
        </p:spPr>
      </p:pic>
      <p:sp>
        <p:nvSpPr>
          <p:cNvPr id="3" name="TextBox 2"/>
          <p:cNvSpPr txBox="1"/>
          <p:nvPr/>
        </p:nvSpPr>
        <p:spPr>
          <a:xfrm>
            <a:off x="635000" y="4064000"/>
            <a:ext cx="7620000" cy="317500"/>
          </a:xfrm>
          <a:prstGeom prst="rect">
            <a:avLst/>
          </a:prstGeom>
        </p:spPr>
        <p:txBody>
          <a:bodyPr/>
          <a:lstStyle/>
          <a:p>
            <a:r>
              <a:rPr lang="en-US" sz="1000" i="0" baseline="0">
                <a:latin typeface="Arial"/>
              </a:rPr>
              <a:t> Fig. 3. Volumetric maps show systematic differences in brain morphology in WS. WS and control brain volumes were compared in the ICBM space to adjust for individual differences in total brain volumes. The ratio of the mean JICBM in WS to the mean JICBM in cont...</a:t>
            </a:r>
          </a:p>
        </p:txBody>
      </p:sp>
      <p:sp>
        <p:nvSpPr>
          <p:cNvPr id="4" name="TextBox 3"/>
          <p:cNvSpPr txBox="1"/>
          <p:nvPr/>
        </p:nvSpPr>
        <p:spPr>
          <a:xfrm>
            <a:off x="635000" y="4889500"/>
            <a:ext cx="7620000" cy="254000"/>
          </a:xfrm>
          <a:prstGeom prst="rect">
            <a:avLst/>
          </a:prstGeom>
        </p:spPr>
        <p:txBody>
          <a:bodyPr/>
          <a:lstStyle/>
          <a:p>
            <a:r>
              <a:rPr lang="en-US" sz="1000">
                <a:latin typeface="Arial"/>
              </a:rPr>
              <a:t>Ming-Chang Chiang,  Allan L. Reiss,  Agatha D. Lee,  Ursula Bellugi,  Albert M. Galaburda,  Julie R. Korenberg,  Debra L. Mills,  Arthur W. Toga,  Paul M. Thompson</a:t>
            </a:r>
          </a:p>
        </p:txBody>
      </p:sp>
      <p:sp>
        <p:nvSpPr>
          <p:cNvPr id="5" name="TextBox 4"/>
          <p:cNvSpPr txBox="1"/>
          <p:nvPr/>
        </p:nvSpPr>
        <p:spPr>
          <a:xfrm>
            <a:off x="635000" y="5270500"/>
            <a:ext cx="7620000" cy="254000"/>
          </a:xfrm>
          <a:prstGeom prst="rect">
            <a:avLst/>
          </a:prstGeom>
        </p:spPr>
        <p:txBody>
          <a:bodyPr/>
          <a:lstStyle/>
          <a:p>
            <a:r>
              <a:rPr lang="en-US" sz="1000" b="1" i="0" baseline="0">
                <a:latin typeface="Arial"/>
              </a:rPr>
              <a:t> 3D pattern of brain abnormalities in Williams syndrome visualized using tensor-based morphometry</a:t>
            </a:r>
          </a:p>
        </p:txBody>
      </p:sp>
      <p:sp>
        <p:nvSpPr>
          <p:cNvPr id="6" name="TextBox 5"/>
          <p:cNvSpPr txBox="1"/>
          <p:nvPr/>
        </p:nvSpPr>
        <p:spPr>
          <a:xfrm>
            <a:off x="635000" y="5651500"/>
            <a:ext cx="7620000" cy="254000"/>
          </a:xfrm>
          <a:prstGeom prst="rect">
            <a:avLst/>
          </a:prstGeom>
        </p:spPr>
        <p:txBody>
          <a:bodyPr/>
          <a:lstStyle/>
          <a:p>
            <a:r>
              <a:rPr lang="en-US" sz="1000">
                <a:latin typeface="Arial"/>
              </a:rPr>
              <a:t>NeuroImage, Volume 36, Issue 4, 2007, 1096–1109</a:t>
            </a:r>
          </a:p>
        </p:txBody>
      </p:sp>
      <p:sp>
        <p:nvSpPr>
          <p:cNvPr id="7" name="TextBox 6"/>
          <p:cNvSpPr txBox="1"/>
          <p:nvPr/>
        </p:nvSpPr>
        <p:spPr>
          <a:xfrm>
            <a:off x="635000" y="6032500"/>
            <a:ext cx="7620000" cy="254000"/>
          </a:xfrm>
          <a:prstGeom prst="rect">
            <a:avLst/>
          </a:prstGeom>
        </p:spPr>
        <p:txBody>
          <a:bodyPr/>
          <a:lstStyle/>
          <a:p>
            <a:r>
              <a:rPr lang="en-US" sz="1000">
                <a:latin typeface="Arial"/>
              </a:rPr>
              <a:t>http://dx.doi.org/10.1016/j.neuroimage.2007.04.024</a:t>
            </a:r>
          </a:p>
        </p:txBody>
      </p:sp>
    </p:spTree>
    <p:extLst>
      <p:ext uri="{BB962C8B-B14F-4D97-AF65-F5344CB8AC3E}">
        <p14:creationId xmlns:p14="http://schemas.microsoft.com/office/powerpoint/2010/main" val="627782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MRI in Williams SYNDROME</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normAutofit/>
          </a:bodyPr>
          <a:lstStyle/>
          <a:p>
            <a:pPr>
              <a:buFont typeface="Arial" panose="020B0604020202020204" pitchFamily="34" charset="0"/>
              <a:buChar char="•"/>
            </a:pPr>
            <a:r>
              <a:rPr lang="en-US" dirty="0"/>
              <a:t>S</a:t>
            </a:r>
            <a:r>
              <a:rPr lang="en-US" dirty="0" smtClean="0"/>
              <a:t>hows no reaction in amygdala major area  for processing fear when shown angry faces, they seem to see only friendly faces</a:t>
            </a:r>
            <a:endParaRPr lang="en-US" dirty="0"/>
          </a:p>
        </p:txBody>
      </p:sp>
      <p:sp>
        <p:nvSpPr>
          <p:cNvPr id="5" name="Text Placeholder 4"/>
          <p:cNvSpPr>
            <a:spLocks noGrp="1"/>
          </p:cNvSpPr>
          <p:nvPr>
            <p:ph type="body" sz="quarter" idx="3"/>
          </p:nvPr>
        </p:nvSpPr>
        <p:spPr/>
        <p:txBody>
          <a:bodyPr/>
          <a:lstStyle/>
          <a:p>
            <a:endParaRPr lang="en-US"/>
          </a:p>
        </p:txBody>
      </p:sp>
      <p:pic>
        <p:nvPicPr>
          <p:cNvPr id="717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954221" y="1701800"/>
            <a:ext cx="2693133" cy="310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198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does Williams Syndrome Teach Us</a:t>
            </a:r>
            <a:endParaRPr lang="en-US" dirty="0"/>
          </a:p>
        </p:txBody>
      </p:sp>
      <p:sp>
        <p:nvSpPr>
          <p:cNvPr id="9" name="Text Placeholder 8"/>
          <p:cNvSpPr>
            <a:spLocks noGrp="1"/>
          </p:cNvSpPr>
          <p:nvPr>
            <p:ph type="body" sz="half" idx="2"/>
          </p:nvPr>
        </p:nvSpPr>
        <p:spPr/>
        <p:txBody>
          <a:bodyPr/>
          <a:lstStyle/>
          <a:p>
            <a:r>
              <a:rPr lang="en-US" dirty="0" smtClean="0"/>
              <a:t>Are they orchids or dandelions?</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67400" y="1752600"/>
            <a:ext cx="3109229" cy="310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3657600"/>
            <a:ext cx="2620963"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085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Does Williams Syndrome Teach us</a:t>
            </a:r>
            <a:endParaRPr lang="en-IN" dirty="0"/>
          </a:p>
        </p:txBody>
      </p:sp>
      <p:sp>
        <p:nvSpPr>
          <p:cNvPr id="3" name="Text Placeholder 2"/>
          <p:cNvSpPr>
            <a:spLocks noGrp="1"/>
          </p:cNvSpPr>
          <p:nvPr>
            <p:ph type="body" idx="1"/>
          </p:nvPr>
        </p:nvSpPr>
        <p:spPr/>
        <p:txBody>
          <a:bodyPr/>
          <a:lstStyle/>
          <a:p>
            <a:endParaRPr lang="en-IN"/>
          </a:p>
        </p:txBody>
      </p:sp>
      <p:sp>
        <p:nvSpPr>
          <p:cNvPr id="4" name="Content Placeholder 3"/>
          <p:cNvSpPr>
            <a:spLocks noGrp="1"/>
          </p:cNvSpPr>
          <p:nvPr>
            <p:ph sz="half" idx="2"/>
          </p:nvPr>
        </p:nvSpPr>
        <p:spPr/>
        <p:txBody>
          <a:bodyPr/>
          <a:lstStyle/>
          <a:p>
            <a:pPr>
              <a:buFont typeface="Arial" panose="020B0604020202020204" pitchFamily="34" charset="0"/>
              <a:buChar char="•"/>
            </a:pPr>
            <a:r>
              <a:rPr lang="en-IN" dirty="0" smtClean="0"/>
              <a:t>It is not just about how genes contribute to intelligence and sociability</a:t>
            </a:r>
            <a:endParaRPr lang="en-IN" dirty="0"/>
          </a:p>
        </p:txBody>
      </p:sp>
      <p:sp>
        <p:nvSpPr>
          <p:cNvPr id="5" name="Text Placeholder 4"/>
          <p:cNvSpPr>
            <a:spLocks noGrp="1"/>
          </p:cNvSpPr>
          <p:nvPr>
            <p:ph type="body" sz="quarter" idx="3"/>
          </p:nvPr>
        </p:nvSpPr>
        <p:spPr/>
        <p:txBody>
          <a:bodyPr/>
          <a:lstStyle/>
          <a:p>
            <a:endParaRPr lang="en-IN"/>
          </a:p>
        </p:txBody>
      </p:sp>
      <p:sp>
        <p:nvSpPr>
          <p:cNvPr id="6" name="Content Placeholder 5"/>
          <p:cNvSpPr>
            <a:spLocks noGrp="1"/>
          </p:cNvSpPr>
          <p:nvPr>
            <p:ph sz="quarter" idx="4"/>
          </p:nvPr>
        </p:nvSpPr>
        <p:spPr/>
        <p:txBody>
          <a:bodyPr>
            <a:normAutofit lnSpcReduction="10000"/>
          </a:bodyPr>
          <a:lstStyle/>
          <a:p>
            <a:pPr>
              <a:buFont typeface="Arial" panose="020B0604020202020204" pitchFamily="34" charset="0"/>
              <a:buChar char="•"/>
            </a:pPr>
            <a:r>
              <a:rPr lang="en-IN" dirty="0" smtClean="0"/>
              <a:t>The powers of how thoughts combine with our desire to bond to create complex social </a:t>
            </a:r>
            <a:r>
              <a:rPr lang="en-IN" dirty="0" err="1" smtClean="0"/>
              <a:t>behavior</a:t>
            </a:r>
            <a:endParaRPr lang="en-IN" dirty="0" smtClean="0"/>
          </a:p>
          <a:p>
            <a:pPr>
              <a:buFont typeface="Arial" panose="020B0604020202020204" pitchFamily="34" charset="0"/>
              <a:buChar char="•"/>
            </a:pPr>
            <a:r>
              <a:rPr lang="en-IN" dirty="0" smtClean="0"/>
              <a:t>The story of the human spirit</a:t>
            </a:r>
            <a:endParaRPr lang="en-IN" dirty="0"/>
          </a:p>
        </p:txBody>
      </p:sp>
      <p:sp>
        <p:nvSpPr>
          <p:cNvPr id="7" name="TextBox 6"/>
          <p:cNvSpPr txBox="1"/>
          <p:nvPr/>
        </p:nvSpPr>
        <p:spPr>
          <a:xfrm>
            <a:off x="3581400" y="5867400"/>
            <a:ext cx="3733800" cy="646331"/>
          </a:xfrm>
          <a:prstGeom prst="rect">
            <a:avLst/>
          </a:prstGeom>
          <a:noFill/>
        </p:spPr>
        <p:txBody>
          <a:bodyPr wrap="square" rtlCol="0">
            <a:spAutoFit/>
          </a:bodyPr>
          <a:lstStyle/>
          <a:p>
            <a:r>
              <a:rPr lang="en-IN" dirty="0" smtClean="0"/>
              <a:t>The Gregarious Brain David Dobbs NYT Magazine 2007</a:t>
            </a:r>
            <a:endParaRPr lang="en-IN" dirty="0"/>
          </a:p>
        </p:txBody>
      </p:sp>
    </p:spTree>
    <p:extLst>
      <p:ext uri="{BB962C8B-B14F-4D97-AF65-F5344CB8AC3E}">
        <p14:creationId xmlns:p14="http://schemas.microsoft.com/office/powerpoint/2010/main" val="1904236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12" name="Text Placeholder 11"/>
          <p:cNvSpPr>
            <a:spLocks noGrp="1"/>
          </p:cNvSpPr>
          <p:nvPr>
            <p:ph type="body" idx="1"/>
          </p:nvPr>
        </p:nvSpPr>
        <p:spPr/>
        <p:txBody>
          <a:bodyPr/>
          <a:lstStyle/>
          <a:p>
            <a:endParaRPr lang="en-US"/>
          </a:p>
        </p:txBody>
      </p:sp>
      <p:sp>
        <p:nvSpPr>
          <p:cNvPr id="8" name="Content Placeholder 7"/>
          <p:cNvSpPr>
            <a:spLocks noGrp="1"/>
          </p:cNvSpPr>
          <p:nvPr>
            <p:ph sz="half" idx="2"/>
          </p:nvPr>
        </p:nvSpPr>
        <p:spPr/>
        <p:txBody>
          <a:bodyPr>
            <a:normAutofit fontScale="85000" lnSpcReduction="10000"/>
          </a:bodyPr>
          <a:lstStyle/>
          <a:p>
            <a:r>
              <a:rPr lang="en-US" sz="4000" dirty="0" smtClean="0"/>
              <a:t>   How does the dandelion thrive in even the most difficult situation?</a:t>
            </a:r>
            <a:endParaRPr lang="en-US" sz="4000" dirty="0"/>
          </a:p>
        </p:txBody>
      </p:sp>
      <p:sp>
        <p:nvSpPr>
          <p:cNvPr id="13" name="Text Placeholder 12"/>
          <p:cNvSpPr>
            <a:spLocks noGrp="1"/>
          </p:cNvSpPr>
          <p:nvPr>
            <p:ph type="body" sz="quarter" idx="3"/>
          </p:nvPr>
        </p:nvSpPr>
        <p:spPr/>
        <p:txBody>
          <a:bodyPr/>
          <a:lstStyle/>
          <a:p>
            <a:endParaRPr lang="en-US"/>
          </a:p>
        </p:txBody>
      </p:sp>
      <p:pic>
        <p:nvPicPr>
          <p:cNvPr id="2050" name="Picture 2"/>
          <p:cNvPicPr>
            <a:picLocks noGrp="1" noChangeAspect="1" noChangeArrowheads="1"/>
          </p:cNvPicPr>
          <p:nvPr>
            <p:ph sz="quarter" idx="4"/>
          </p:nvPr>
        </p:nvPicPr>
        <p:blipFill>
          <a:blip r:embed="rId2" cstate="print">
            <a:extLst>
              <a:ext uri="{28A0092B-C50C-407E-A947-70E740481C1C}">
                <a14:useLocalDpi xmlns:a14="http://schemas.microsoft.com/office/drawing/2010/main" val="0"/>
              </a:ext>
            </a:extLst>
          </a:blip>
          <a:srcRect/>
          <a:stretch>
            <a:fillRect/>
          </a:stretch>
        </p:blipFill>
        <p:spPr bwMode="auto">
          <a:xfrm>
            <a:off x="4700588" y="2081662"/>
            <a:ext cx="3200400" cy="2348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32563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200" dirty="0"/>
              <a:t>	</a:t>
            </a:r>
            <a:r>
              <a:rPr lang="en-US" sz="3200" dirty="0" smtClean="0"/>
              <a:t>The most important determinant of happiness is social connections.</a:t>
            </a:r>
          </a:p>
          <a:p>
            <a:r>
              <a:rPr lang="en-US" sz="3200" dirty="0"/>
              <a:t>	</a:t>
            </a:r>
            <a:r>
              <a:rPr lang="en-US" sz="3200" dirty="0" smtClean="0"/>
              <a:t>-</a:t>
            </a:r>
            <a:r>
              <a:rPr lang="en-US" sz="2000" i="1" dirty="0" smtClean="0"/>
              <a:t>Harvard Study of Adult Development</a:t>
            </a:r>
            <a:endParaRPr lang="en-US" sz="2000" i="1" dirty="0"/>
          </a:p>
          <a:p>
            <a:r>
              <a:rPr lang="en-US" sz="3200" dirty="0" smtClean="0"/>
              <a:t>   </a:t>
            </a:r>
          </a:p>
          <a:p>
            <a:r>
              <a:rPr lang="en-US" sz="3200" dirty="0"/>
              <a:t> </a:t>
            </a:r>
            <a:r>
              <a:rPr lang="en-US" sz="3200" dirty="0" smtClean="0"/>
              <a:t>  Is there a gene that would make you good at social connections…</a:t>
            </a:r>
            <a:endParaRPr lang="en-US" sz="3200" dirty="0"/>
          </a:p>
        </p:txBody>
      </p:sp>
    </p:spTree>
    <p:extLst>
      <p:ext uri="{BB962C8B-B14F-4D97-AF65-F5344CB8AC3E}">
        <p14:creationId xmlns:p14="http://schemas.microsoft.com/office/powerpoint/2010/main" val="16606281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story of Williams Syndrome</a:t>
            </a:r>
            <a:endParaRPr lang="en-US" dirty="0"/>
          </a:p>
        </p:txBody>
      </p:sp>
      <p:sp>
        <p:nvSpPr>
          <p:cNvPr id="8" name="Text Placeholder 7"/>
          <p:cNvSpPr>
            <a:spLocks noGrp="1"/>
          </p:cNvSpPr>
          <p:nvPr>
            <p:ph type="body" sz="half" idx="2"/>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94346" y="2619375"/>
            <a:ext cx="3317732"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23921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a:t>
            </a:r>
            <a:r>
              <a:rPr lang="en-US" sz="3600" dirty="0" smtClean="0"/>
              <a:t>Don’t</a:t>
            </a:r>
            <a:r>
              <a:rPr lang="en-US" dirty="0" smtClean="0"/>
              <a:t> </a:t>
            </a:r>
            <a:r>
              <a:rPr lang="en-US" sz="3200" dirty="0" smtClean="0"/>
              <a:t>be Shy Mr. Sacks”</a:t>
            </a:r>
            <a:endParaRPr lang="en-US" sz="3200" dirty="0"/>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91100" y="2619375"/>
            <a:ext cx="3324225"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p:cNvSpPr>
            <a:spLocks noGrp="1"/>
          </p:cNvSpPr>
          <p:nvPr>
            <p:ph type="body" sz="half" idx="2"/>
          </p:nvPr>
        </p:nvSpPr>
        <p:spPr/>
        <p:txBody>
          <a:bodyPr>
            <a:normAutofit/>
          </a:bodyPr>
          <a:lstStyle/>
          <a:p>
            <a:r>
              <a:rPr lang="en-US" sz="3200" dirty="0" smtClean="0"/>
              <a:t>Oliver Sacks, MD</a:t>
            </a:r>
            <a:endParaRPr lang="en-US" sz="3200" dirty="0"/>
          </a:p>
        </p:txBody>
      </p:sp>
    </p:spTree>
    <p:extLst>
      <p:ext uri="{BB962C8B-B14F-4D97-AF65-F5344CB8AC3E}">
        <p14:creationId xmlns:p14="http://schemas.microsoft.com/office/powerpoint/2010/main" val="11872048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r>
              <a:rPr lang="en-US" dirty="0" smtClean="0"/>
              <a:t>  “Genetic Accident”</a:t>
            </a:r>
          </a:p>
          <a:p>
            <a:r>
              <a:rPr lang="en-US" dirty="0" smtClean="0"/>
              <a:t>    During meiosis microdeletion of 25 genes on chromosome 7</a:t>
            </a:r>
          </a:p>
          <a:p>
            <a:r>
              <a:rPr lang="en-US" dirty="0" smtClean="0"/>
              <a:t>Incidence:</a:t>
            </a:r>
          </a:p>
          <a:p>
            <a:r>
              <a:rPr lang="en-US" dirty="0" smtClean="0"/>
              <a:t>1/7500</a:t>
            </a:r>
            <a:endParaRPr lang="en-US" dirty="0"/>
          </a:p>
        </p:txBody>
      </p:sp>
      <p:pic>
        <p:nvPicPr>
          <p:cNvPr id="409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830792" y="3200400"/>
            <a:ext cx="3200400" cy="2010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4"/>
          <p:cNvSpPr>
            <a:spLocks noGrp="1"/>
          </p:cNvSpPr>
          <p:nvPr>
            <p:ph type="title"/>
          </p:nvPr>
        </p:nvSpPr>
        <p:spPr/>
        <p:txBody>
          <a:bodyPr/>
          <a:lstStyle/>
          <a:p>
            <a:r>
              <a:rPr lang="en-US" dirty="0" smtClean="0"/>
              <a:t>Williams Syndrome</a:t>
            </a:r>
            <a:endParaRPr lang="en-US" dirty="0"/>
          </a:p>
        </p:txBody>
      </p:sp>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457200"/>
            <a:ext cx="3572828" cy="2286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0704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822960" y="1447800"/>
            <a:ext cx="3200400" cy="3200400"/>
          </a:xfrm>
        </p:spPr>
        <p:txBody>
          <a:bodyPr>
            <a:normAutofit fontScale="85000" lnSpcReduction="20000"/>
          </a:bodyPr>
          <a:lstStyle/>
          <a:p>
            <a:pPr marL="457200" indent="-457200">
              <a:buFont typeface="Arial" panose="020B0604020202020204" pitchFamily="34" charset="0"/>
              <a:buChar char="•"/>
            </a:pPr>
            <a:r>
              <a:rPr lang="en-US" dirty="0" smtClean="0"/>
              <a:t>Love of Company</a:t>
            </a:r>
          </a:p>
          <a:p>
            <a:pPr marL="457200" indent="-457200">
              <a:buFont typeface="Arial" panose="020B0604020202020204" pitchFamily="34" charset="0"/>
              <a:buChar char="•"/>
            </a:pPr>
            <a:r>
              <a:rPr lang="en-US" dirty="0" smtClean="0"/>
              <a:t>Love of Conversation</a:t>
            </a:r>
          </a:p>
          <a:p>
            <a:pPr marL="457200" indent="-457200">
              <a:buFont typeface="Arial" panose="020B0604020202020204" pitchFamily="34" charset="0"/>
              <a:buChar char="•"/>
            </a:pPr>
            <a:r>
              <a:rPr lang="en-US" dirty="0" smtClean="0"/>
              <a:t>Lack of Social Fear</a:t>
            </a:r>
          </a:p>
          <a:p>
            <a:pPr marL="457200" indent="-457200">
              <a:buFont typeface="Arial" panose="020B0604020202020204" pitchFamily="34" charset="0"/>
              <a:buChar char="•"/>
            </a:pPr>
            <a:r>
              <a:rPr lang="en-US" dirty="0" smtClean="0"/>
              <a:t>Moved by music</a:t>
            </a:r>
          </a:p>
          <a:p>
            <a:pPr marL="457200" indent="-457200">
              <a:buFont typeface="Arial" panose="020B0604020202020204" pitchFamily="34" charset="0"/>
              <a:buChar char="•"/>
            </a:pPr>
            <a:r>
              <a:rPr lang="en-US" dirty="0" smtClean="0"/>
              <a:t>Excellent language skills</a:t>
            </a:r>
          </a:p>
          <a:p>
            <a:pPr marL="457200" indent="-457200">
              <a:buFont typeface="Arial" panose="020B0604020202020204" pitchFamily="34" charset="0"/>
              <a:buChar char="•"/>
            </a:pPr>
            <a:r>
              <a:rPr lang="en-US" dirty="0" smtClean="0"/>
              <a:t>Empathy</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smtClean="0"/>
          </a:p>
          <a:p>
            <a:pPr marL="0" indent="0"/>
            <a:endParaRPr lang="en-US" dirty="0"/>
          </a:p>
        </p:txBody>
      </p:sp>
      <p:sp>
        <p:nvSpPr>
          <p:cNvPr id="4" name="Title 3"/>
          <p:cNvSpPr>
            <a:spLocks noGrp="1"/>
          </p:cNvSpPr>
          <p:nvPr>
            <p:ph type="title"/>
          </p:nvPr>
        </p:nvSpPr>
        <p:spPr/>
        <p:txBody>
          <a:bodyPr/>
          <a:lstStyle/>
          <a:p>
            <a:r>
              <a:rPr lang="en-US" dirty="0" smtClean="0"/>
              <a:t>Williams Social Phenotype Exuberant Gregariousness</a:t>
            </a:r>
            <a:endParaRPr lang="en-US" dirty="0"/>
          </a:p>
        </p:txBody>
      </p:sp>
      <p:pic>
        <p:nvPicPr>
          <p:cNvPr id="614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0588" y="1350212"/>
            <a:ext cx="3200400" cy="3206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410419" y="5638799"/>
            <a:ext cx="5943600" cy="830997"/>
          </a:xfrm>
          <a:prstGeom prst="rect">
            <a:avLst/>
          </a:prstGeom>
          <a:noFill/>
        </p:spPr>
        <p:txBody>
          <a:bodyPr wrap="square" rtlCol="0">
            <a:spAutoFit/>
          </a:bodyPr>
          <a:lstStyle/>
          <a:p>
            <a:r>
              <a:rPr lang="en-US" dirty="0" smtClean="0"/>
              <a:t>“</a:t>
            </a:r>
            <a:r>
              <a:rPr lang="en-US" sz="2400" dirty="0" smtClean="0"/>
              <a:t>There are no strangers only friends.” </a:t>
            </a:r>
          </a:p>
          <a:p>
            <a:r>
              <a:rPr lang="en-US" sz="2400" dirty="0" smtClean="0"/>
              <a:t>-Heidi, </a:t>
            </a:r>
            <a:r>
              <a:rPr lang="en-US" sz="2400" dirty="0" err="1" smtClean="0"/>
              <a:t>Musicophilia</a:t>
            </a:r>
            <a:endParaRPr lang="en-US" sz="2400" dirty="0"/>
          </a:p>
        </p:txBody>
      </p:sp>
    </p:spTree>
    <p:extLst>
      <p:ext uri="{BB962C8B-B14F-4D97-AF65-F5344CB8AC3E}">
        <p14:creationId xmlns:p14="http://schemas.microsoft.com/office/powerpoint/2010/main" val="41039297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7660" t="14453" r="58090" b="7365"/>
          <a:stretch/>
        </p:blipFill>
        <p:spPr>
          <a:xfrm>
            <a:off x="990600" y="19493"/>
            <a:ext cx="6855068" cy="6408000"/>
          </a:xfrm>
          <a:prstGeom prst="rect">
            <a:avLst/>
          </a:prstGeom>
        </p:spPr>
      </p:pic>
      <p:sp>
        <p:nvSpPr>
          <p:cNvPr id="6" name="TextBox 5"/>
          <p:cNvSpPr txBox="1"/>
          <p:nvPr/>
        </p:nvSpPr>
        <p:spPr>
          <a:xfrm>
            <a:off x="1219200" y="6453226"/>
            <a:ext cx="4876800" cy="369332"/>
          </a:xfrm>
          <a:prstGeom prst="rect">
            <a:avLst/>
          </a:prstGeom>
          <a:noFill/>
        </p:spPr>
        <p:txBody>
          <a:bodyPr wrap="square" rtlCol="0">
            <a:spAutoFit/>
          </a:bodyPr>
          <a:lstStyle/>
          <a:p>
            <a:r>
              <a:rPr lang="en-IN" dirty="0" smtClean="0"/>
              <a:t>The Social Brain</a:t>
            </a:r>
            <a:endParaRPr lang="en-IN" dirty="0"/>
          </a:p>
        </p:txBody>
      </p:sp>
    </p:spTree>
    <p:extLst>
      <p:ext uri="{BB962C8B-B14F-4D97-AF65-F5344CB8AC3E}">
        <p14:creationId xmlns:p14="http://schemas.microsoft.com/office/powerpoint/2010/main" val="343525541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Angles</Template>
  <TotalTime>590</TotalTime>
  <Words>881</Words>
  <Application>Microsoft Office PowerPoint</Application>
  <PresentationFormat>On-screen Show (4:3)</PresentationFormat>
  <Paragraphs>110</Paragraphs>
  <Slides>25</Slides>
  <Notes>2</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25</vt:i4>
      </vt:variant>
    </vt:vector>
  </HeadingPairs>
  <TitlesOfParts>
    <vt:vector size="34" baseType="lpstr">
      <vt:lpstr>Arial</vt:lpstr>
      <vt:lpstr>Calibri</vt:lpstr>
      <vt:lpstr>Franklin Gothic Book</vt:lpstr>
      <vt:lpstr>Franklin Gothic Medium</vt:lpstr>
      <vt:lpstr>Tunga</vt:lpstr>
      <vt:lpstr>Wingdings</vt:lpstr>
      <vt:lpstr>Angles</vt:lpstr>
      <vt:lpstr>Office Theme</vt:lpstr>
      <vt:lpstr>Presentation</vt:lpstr>
      <vt:lpstr>Orchids and Dandelions Williams Syndrome</vt:lpstr>
      <vt:lpstr>PowerPoint Presentation</vt:lpstr>
      <vt:lpstr>PowerPoint Presentation</vt:lpstr>
      <vt:lpstr>PowerPoint Presentation</vt:lpstr>
      <vt:lpstr>The story of Williams Syndrome</vt:lpstr>
      <vt:lpstr>“Don’t be Shy Mr. Sacks”</vt:lpstr>
      <vt:lpstr>Williams Syndrome</vt:lpstr>
      <vt:lpstr>Williams Social Phenotype Exuberant Gregariousness</vt:lpstr>
      <vt:lpstr>PowerPoint Presentation</vt:lpstr>
      <vt:lpstr>What is an ELephant</vt:lpstr>
      <vt:lpstr>A Hypermusical Species</vt:lpstr>
      <vt:lpstr>William Syndrome Chromosome Region</vt:lpstr>
      <vt:lpstr>PowerPoint Presentation</vt:lpstr>
      <vt:lpstr>PowerPoint Presentation</vt:lpstr>
      <vt:lpstr>PowerPoint Presentation</vt:lpstr>
      <vt:lpstr>PowerPoint Presentation</vt:lpstr>
      <vt:lpstr>What is an Elephant</vt:lpstr>
      <vt:lpstr>PowerPoint Presentation</vt:lpstr>
      <vt:lpstr>Confounded by the Visual World</vt:lpstr>
      <vt:lpstr>WilLiams Syndrome Brain</vt:lpstr>
      <vt:lpstr>PowerPoint Presentation</vt:lpstr>
      <vt:lpstr>PowerPoint Presentation</vt:lpstr>
      <vt:lpstr>Functional MRI in Williams SYNDROME</vt:lpstr>
      <vt:lpstr>What does Williams Syndrome Teach Us</vt:lpstr>
      <vt:lpstr>What Does Williams Syndrome Teach us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Orchids and Dandelions Williams Syndrome</dc:title>
  <dc:creator>aasb</dc:creator>
  <cp:lastModifiedBy>SangeetaDB</cp:lastModifiedBy>
  <cp:revision>40</cp:revision>
  <dcterms:created xsi:type="dcterms:W3CDTF">2017-03-09T14:22:58Z</dcterms:created>
  <dcterms:modified xsi:type="dcterms:W3CDTF">2018-10-25T08:41:26Z</dcterms:modified>
</cp:coreProperties>
</file>